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Pretendard Bold" panose="020B0600000101010101" charset="-127"/>
      <p:bold r:id="rId34"/>
    </p:embeddedFont>
    <p:embeddedFont>
      <p:font typeface="Pretendard ExtraBold" panose="020B0600000101010101" charset="-127"/>
      <p:bold r:id="rId35"/>
    </p:embeddedFont>
    <p:embeddedFont>
      <p:font typeface="Pretendard Light" panose="020B0600000101010101" charset="-127"/>
      <p:regular r:id="rId36"/>
    </p:embeddedFont>
    <p:embeddedFont>
      <p:font typeface="Pretendard Medium" panose="020B0600000101010101" charset="-127"/>
      <p:bold r:id="rId37"/>
    </p:embeddedFont>
    <p:embeddedFont>
      <p:font typeface="Pretendard Regular" panose="020B0600000101010101" charset="-127"/>
      <p:regular r:id="rId38"/>
    </p:embeddedFont>
    <p:embeddedFont>
      <p:font typeface="Pretendard SemiBold" panose="020B0600000101010101" charset="-127"/>
      <p:bold r:id="rId39"/>
    </p:embeddedFont>
    <p:embeddedFont>
      <p:font typeface="Josefin Sans SemiBold" pitchFamily="2" charset="0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10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14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0" y="7404100"/>
            <a:ext cx="29375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429500" y="6807200"/>
            <a:ext cx="3429000" cy="67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31200" y="2425700"/>
            <a:ext cx="167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Josefin Sans SemiBold"/>
              </a:rPr>
              <a:t>SKN 16</a:t>
            </a:r>
            <a:r>
              <a:rPr lang="ko-KR" sz="1800" b="0" i="0" u="none" strike="noStrike">
                <a:solidFill>
                  <a:srgbClr val="000000"/>
                </a:solidFill>
                <a:ea typeface="Josefin Sans SemiBold"/>
              </a:rPr>
              <a:t>기</a:t>
            </a:r>
            <a:r>
              <a:rPr lang="en-US" sz="1800" b="0" i="0" u="none" strike="noStrike">
                <a:solidFill>
                  <a:srgbClr val="000000"/>
                </a:solidFill>
                <a:latin typeface="Josefin Sans SemiBold"/>
              </a:rPr>
              <a:t> 3</a:t>
            </a:r>
            <a:r>
              <a:rPr lang="ko-KR" sz="1800" b="0" i="0" u="none" strike="noStrike">
                <a:solidFill>
                  <a:srgbClr val="000000"/>
                </a:solidFill>
                <a:ea typeface="Josefin Sans SemiBold"/>
              </a:rPr>
              <a:t>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spc="-400">
                <a:solidFill>
                  <a:srgbClr val="6A7E74"/>
                </a:solidFill>
                <a:latin typeface="Pretendard Regular"/>
              </a:rPr>
              <a:t>LLM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9000" b="0" i="0" u="none" strike="noStrike" spc="-100">
                <a:solidFill>
                  <a:srgbClr val="6A7E74"/>
                </a:solidFill>
                <a:ea typeface="Pretendard Bold"/>
              </a:rPr>
              <a:t>챗문철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21600" y="6946900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66456"/>
                </a:solidFill>
                <a:ea typeface="Pretendard Regular"/>
              </a:rPr>
              <a:t>사고났조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RAG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98800"/>
            <a:ext cx="15621000" cy="124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3238500"/>
            <a:ext cx="9525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4622800"/>
            <a:ext cx="15621000" cy="124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4762500"/>
            <a:ext cx="9525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6134100"/>
            <a:ext cx="156210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273800"/>
            <a:ext cx="9525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658100"/>
            <a:ext cx="15621000" cy="124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7797800"/>
            <a:ext cx="952500" cy="952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28800" y="3492500"/>
            <a:ext cx="2540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6A7E74"/>
                </a:solidFill>
                <a:latin typeface="Josefin Sans Semi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90700" y="5003800"/>
            <a:ext cx="330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6A7E74"/>
                </a:solidFill>
                <a:latin typeface="Josefin Sans Semi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03400" y="6515100"/>
            <a:ext cx="304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6A7E74"/>
                </a:solidFill>
                <a:latin typeface="Josefin Sans Semi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90700" y="8039100"/>
            <a:ext cx="317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6A7E74"/>
                </a:solidFill>
                <a:latin typeface="Josefin Sans Semi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06900" y="3454400"/>
            <a:ext cx="2857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444444"/>
                </a:solidFill>
                <a:ea typeface="Pretendard Regular"/>
              </a:rPr>
              <a:t>과실비율인정기준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06900" y="8013700"/>
            <a:ext cx="6616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도로교통법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특례법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특가법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손해배상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06900" y="4978400"/>
            <a:ext cx="2857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과실비율심의사례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06900" y="6489700"/>
            <a:ext cx="2514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444444"/>
                </a:solidFill>
                <a:ea typeface="Pretendard Regular"/>
              </a:rPr>
              <a:t>회전교차로사고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300" y="4229100"/>
            <a:ext cx="6172200" cy="372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4000500"/>
            <a:ext cx="6172200" cy="417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00" y="4127500"/>
            <a:ext cx="6172200" cy="3911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RAG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2692400"/>
            <a:ext cx="3606800" cy="850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87500" y="287020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TEXT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600" y="2692400"/>
            <a:ext cx="3606800" cy="850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734300" y="287020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IMAGE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7400" y="2692400"/>
            <a:ext cx="3606800" cy="850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881100" y="287020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TABLE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3556000"/>
            <a:ext cx="5638800" cy="220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6819900"/>
            <a:ext cx="5638800" cy="246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900" y="3390900"/>
            <a:ext cx="5524500" cy="252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5800" y="6997700"/>
            <a:ext cx="61722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92400"/>
            <a:ext cx="6172200" cy="3721100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295400" y="7188200"/>
          <a:ext cx="4216400" cy="3105470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추출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텍스트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일치도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GPT-4o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1.0000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PyMuPDF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1.0000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Plumber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0.9981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PyPDF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0.9235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RAG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1800" y="3035300"/>
            <a:ext cx="22098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305800" y="31496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PyPDF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17600" y="3035300"/>
            <a:ext cx="22098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058900" y="31496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Plumber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1800" y="6273800"/>
            <a:ext cx="22098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305800" y="63754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PyMuPDF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17600" y="6299200"/>
            <a:ext cx="22098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058900" y="64135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GPT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2755900"/>
            <a:ext cx="5600700" cy="37973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15900" y="7226300"/>
          <a:ext cx="6604000" cy="3406015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추출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전체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일치도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텍스트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일치도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이미지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/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일치도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GPT-4o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0.9971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0.9979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0.9946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PyMuPDF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0.9681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0.9752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0.9488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Plumber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0.9678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0.9885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0.9103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PyPDF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0.8541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0.9112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0.7025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RAG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300" y="3416300"/>
            <a:ext cx="2616200" cy="617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2500" y="3416300"/>
            <a:ext cx="2349500" cy="320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3416300"/>
            <a:ext cx="2489200" cy="308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68500" y="3416300"/>
            <a:ext cx="2908300" cy="3416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4900" y="2578100"/>
            <a:ext cx="22098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48900" y="26797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PyPDF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8400" y="2578100"/>
            <a:ext cx="22098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839700" y="26797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Plumber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100" y="2578100"/>
            <a:ext cx="22098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645400" y="26797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PyMuPDF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01900" y="2578100"/>
            <a:ext cx="2209800" cy="520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5443200" y="26797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GPT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3035300"/>
            <a:ext cx="5867400" cy="372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0" y="7493000"/>
            <a:ext cx="2921000" cy="250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00" y="3225800"/>
            <a:ext cx="2933700" cy="298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8700" y="3670300"/>
            <a:ext cx="4724400" cy="212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8700" y="7454900"/>
            <a:ext cx="4279900" cy="2540000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20700" y="7493000"/>
          <a:ext cx="6604000" cy="3406015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추출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전체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일치도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텍스트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일치도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이미지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/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일치도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GPT-4o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0.9913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0.9958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0.9899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PyMuPDF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0.8250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0.9754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0.7981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Plumber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0.8116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0.9712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0.7833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PyPDF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0.7301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0.8995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0.6923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RAG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100" y="6654800"/>
            <a:ext cx="22098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280400" y="67691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PyPDF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6900" y="2476500"/>
            <a:ext cx="22098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538200" y="25781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Plumber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100" y="2476500"/>
            <a:ext cx="22098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280400" y="25781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PyMuPDF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6900" y="6654800"/>
            <a:ext cx="22098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538200" y="6769100"/>
            <a:ext cx="172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GPT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730500"/>
            <a:ext cx="14566900" cy="772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챗문철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8900" y="5943600"/>
            <a:ext cx="287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1400" y="3136900"/>
            <a:ext cx="10858500" cy="6324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로그인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챗문철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0890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136900"/>
            <a:ext cx="15544800" cy="7150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AI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상담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챗문철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0890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200" y="3136900"/>
            <a:ext cx="13830300" cy="4978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" y="7315200"/>
            <a:ext cx="4076700" cy="226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0" y="7327900"/>
            <a:ext cx="4025900" cy="223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700" y="7340600"/>
            <a:ext cx="3987800" cy="220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0" y="7327900"/>
            <a:ext cx="4013200" cy="2247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+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텍스트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챗문철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0890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136900"/>
            <a:ext cx="10985500" cy="7150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대화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요약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챗문철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0890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3136900"/>
            <a:ext cx="8445500" cy="7150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문서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관리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41500" y="1955800"/>
            <a:ext cx="146050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6300" b="0" i="0" u="none" strike="noStrike">
                <a:solidFill>
                  <a:srgbClr val="000000"/>
                </a:solidFill>
                <a:ea typeface="Pretendard Bold"/>
              </a:rPr>
              <a:t>사고났조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930400" y="3543300"/>
            <a:ext cx="2603500" cy="4749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20900" y="3746500"/>
            <a:ext cx="2222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강동기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4876800" y="3543300"/>
            <a:ext cx="2603500" cy="4749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30800" y="3784600"/>
            <a:ext cx="2222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박태규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7835900" y="3543300"/>
            <a:ext cx="2603500" cy="4749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026400" y="3784600"/>
            <a:ext cx="2222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신지윤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0795000" y="3543300"/>
            <a:ext cx="2603500" cy="4749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85500" y="3746500"/>
            <a:ext cx="2222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안주영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3754100" y="3543300"/>
            <a:ext cx="2603500" cy="474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394200"/>
            <a:ext cx="2184400" cy="218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3600" y="4406900"/>
            <a:ext cx="2159000" cy="215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4406900"/>
            <a:ext cx="2146300" cy="214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2700" y="4406900"/>
            <a:ext cx="2159000" cy="215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4394200"/>
            <a:ext cx="2184400" cy="2184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931900" y="3784600"/>
            <a:ext cx="2260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이현민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챗문철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0890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302000"/>
            <a:ext cx="16383000" cy="627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관리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4699000"/>
            <a:ext cx="9347200" cy="513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3048000"/>
            <a:ext cx="13525500" cy="135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19400" y="3200400"/>
            <a:ext cx="126619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중앙선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없는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이면도로에서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상대가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우측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갓길에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정차한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상태에서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운전석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문을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열면서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왼쪽에서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직진하던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저의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차량이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갑자기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열린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문과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충돌하였습니다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397500"/>
            <a:ext cx="7251700" cy="386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4584700"/>
            <a:ext cx="9017000" cy="5473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900" y="3048000"/>
            <a:ext cx="13525500" cy="135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19400" y="3200400"/>
            <a:ext cx="126619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중앙선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없는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이면도로에서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상대가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우측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갓길에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정차한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상태에서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운전석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문을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열면서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왼쪽에서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직진하던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저의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차량이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갑자기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열린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문과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충돌하였습니다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35600" y="2349500"/>
            <a:ext cx="7404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법무법인</a:t>
            </a: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 ○○ </a:t>
            </a:r>
            <a:r>
              <a:rPr lang="en-US" sz="3000" b="0" i="0" u="none" strike="noStrike" spc="-100">
                <a:solidFill>
                  <a:srgbClr val="6A7E74"/>
                </a:solidFill>
                <a:latin typeface="Pretendard SemiBold"/>
              </a:rPr>
              <a:t>30 : 70 ~ 40 ~ 60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445000"/>
            <a:ext cx="13525500" cy="439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5829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3048000"/>
            <a:ext cx="13525500" cy="135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19400" y="3200400"/>
            <a:ext cx="126619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중앙선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없는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이면도로에서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상대가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우측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갓길에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정차한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상태에서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운전석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문을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열면서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왼쪽에서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직진하던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저의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차량이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갑자기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열린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문과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충돌하였습니다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75200" y="2349500"/>
            <a:ext cx="873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챗문철</a:t>
            </a: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 (No RAG) </a:t>
            </a:r>
            <a:r>
              <a:rPr lang="en-US" sz="3000" b="0" i="0" u="none" strike="noStrike" spc="-100">
                <a:solidFill>
                  <a:srgbClr val="6A7E74"/>
                </a:solidFill>
                <a:latin typeface="Pretendard SemiBold"/>
              </a:rPr>
              <a:t>20 : 80 ~ 30 : 70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546600"/>
            <a:ext cx="13538200" cy="615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3048000"/>
            <a:ext cx="13525500" cy="135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19400" y="3200400"/>
            <a:ext cx="126619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중앙선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없는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이면도로에서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상대가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우측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갓길에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정차한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상태에서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운전석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문을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열면서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왼쪽에서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직진하던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저의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차량이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갑자기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열린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문과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충돌하였습니다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0300" y="2349500"/>
            <a:ext cx="5867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챗문철</a:t>
            </a: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 (RAG) </a:t>
            </a:r>
            <a:r>
              <a:rPr lang="en-US" sz="3000" b="0" i="0" u="none" strike="noStrike" spc="-100">
                <a:solidFill>
                  <a:srgbClr val="6A7E74"/>
                </a:solidFill>
                <a:latin typeface="Pretendard SemiBold"/>
              </a:rPr>
              <a:t>20 : 80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2463800"/>
            <a:ext cx="14160500" cy="735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5994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0890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38150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0" y="438150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54400" y="455930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RAG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75000" y="5537200"/>
            <a:ext cx="28321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0000" b="0" i="0" u="none" strike="noStrike">
                <a:solidFill>
                  <a:srgbClr val="222222"/>
                </a:solidFill>
                <a:latin typeface="Pretendard Bold"/>
              </a:rPr>
              <a:t>14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29300" y="6121400"/>
            <a:ext cx="647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222222"/>
                </a:solidFill>
                <a:latin typeface="Pretendard Medium"/>
              </a:rPr>
              <a:t>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100" y="7175500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No RAG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대비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14%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26900" y="455930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챗문철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53600" y="7175500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법무법인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○○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대비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38%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47500" y="5537200"/>
            <a:ext cx="28321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0000" b="0" i="0" u="none" strike="noStrike">
                <a:solidFill>
                  <a:srgbClr val="222222"/>
                </a:solidFill>
                <a:latin typeface="Pretendard Bold"/>
              </a:rPr>
              <a:t>38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01800" y="6121400"/>
            <a:ext cx="647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222222"/>
                </a:solidFill>
                <a:latin typeface="Pretendard Medium"/>
              </a:rPr>
              <a:t>%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5994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29700" y="4114800"/>
            <a:ext cx="228600" cy="190500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466456"/>
                          </a:solidFill>
                          <a:ea typeface="Pretendard SemiBold"/>
                        </a:rPr>
                        <a:t>법무법인</a:t>
                      </a: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 ○○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466456"/>
                          </a:solidFill>
                          <a:ea typeface="Pretendard SemiBold"/>
                        </a:rPr>
                        <a:t>텍스트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90%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60%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모델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TEST</a:t>
                      </a:r>
                      <a:br>
                        <a:rPr lang="en-US" sz="24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</a:br>
                      <a:r>
                        <a:rPr lang="en-US" sz="24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(</a:t>
                      </a:r>
                      <a:r>
                        <a:rPr lang="ko-KR" sz="24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평균</a:t>
                      </a:r>
                      <a:r>
                        <a:rPr lang="en-US" sz="24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근접도</a:t>
                      </a:r>
                      <a:r>
                        <a:rPr lang="en-US" sz="24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TEST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4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(</a:t>
                      </a:r>
                      <a:r>
                        <a:rPr lang="ko-KR" sz="18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과실비율</a:t>
                      </a:r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응답률</a:t>
                      </a:r>
                      <a:r>
                        <a:rPr lang="en-US" sz="18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)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466456"/>
                          </a:solidFill>
                          <a:ea typeface="Pretendard SemiBold"/>
                        </a:rPr>
                        <a:t>챗문철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이미지</a:t>
                      </a:r>
                      <a:r>
                        <a:rPr lang="en-US" sz="28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+ </a:t>
                      </a:r>
                      <a:r>
                        <a:rPr lang="ko-KR" sz="28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텍스트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97%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100%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1899900" y="8724900"/>
            <a:ext cx="3568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정량</a:t>
            </a: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 TEST</a:t>
            </a: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는</a:t>
            </a: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과실비율로</a:t>
            </a: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진행했고</a:t>
            </a: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오로지</a:t>
            </a: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텍스트로만</a:t>
            </a: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 TSET </a:t>
            </a: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했습니다</a:t>
            </a: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00" y="4203700"/>
            <a:ext cx="15443200" cy="1549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68500" y="4597400"/>
            <a:ext cx="144145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초등학생이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등하교하는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스쿨존에서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갑자기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튀어나온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어린아이와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충돌하였습니다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.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차량의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창문을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내려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아이에게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괜찮은지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물어보았고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괜찮다는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이야기를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들은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다른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생각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없이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현장에서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이동했는데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보호자가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신고하여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어린이보호구역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도주치상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혐의를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받게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되었습니다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00" y="6096000"/>
            <a:ext cx="15443200" cy="154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968500" y="6502400"/>
            <a:ext cx="144145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 "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교통사고처리특례법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3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(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처벌의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특례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):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차의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운전자가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교통사고로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인하여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형법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268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조의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죄를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범한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경우에는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5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이하의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금고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또는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2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천만원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이하의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벌금에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처한다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. 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특정범죄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가중처벌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등에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관한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법률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5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조의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3(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도주차량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운전자의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Medium"/>
              </a:rPr>
              <a:t>가중처벌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4200" y="4597400"/>
            <a:ext cx="8890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600" b="0" i="0" u="none" strike="noStrike" spc="-100">
                <a:solidFill>
                  <a:srgbClr val="6A7E74"/>
                </a:solidFill>
                <a:latin typeface="Pretendard SemiBold"/>
              </a:rPr>
              <a:t>Q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02100" y="6489700"/>
            <a:ext cx="8890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600" b="0" i="0" u="none" strike="noStrike" spc="-100">
                <a:solidFill>
                  <a:srgbClr val="6A7E74"/>
                </a:solidFill>
                <a:latin typeface="Pretendard SemiBold"/>
              </a:rPr>
              <a:t>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파인튜닝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4381500"/>
            <a:ext cx="16383000" cy="3657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파인튜닝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874000" y="3556000"/>
          <a:ext cx="9004300" cy="67310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Intro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>
                          <a:solidFill>
                            <a:srgbClr val="222222"/>
                          </a:solidFill>
                          <a:latin typeface="Pretendard Medium"/>
                        </a:rPr>
                        <a:t>RAG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32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챗문철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32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검증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4445000"/>
            <a:ext cx="16383000" cy="3721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파인튜닝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648200"/>
            <a:ext cx="16370300" cy="2654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검증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외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질문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2463800"/>
            <a:ext cx="2832100" cy="673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39100" y="26035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교통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외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질문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교통사고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분쟁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챗문철이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해결합니다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Intro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984500"/>
            <a:ext cx="10299700" cy="264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0" y="6197600"/>
            <a:ext cx="10756900" cy="241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Intro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5245100"/>
            <a:ext cx="3619500" cy="361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300" y="5245100"/>
            <a:ext cx="3619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5245100"/>
            <a:ext cx="3619500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300" y="5245100"/>
            <a:ext cx="3619500" cy="361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Intro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6700" y="6743700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spc="-100">
                <a:solidFill>
                  <a:srgbClr val="FFFFFF"/>
                </a:solidFill>
                <a:latin typeface="Pretendard SemiBold"/>
              </a:rPr>
              <a:t>20</a:t>
            </a:r>
            <a:r>
              <a:rPr lang="ko-KR" sz="3600" b="0" i="0" u="none" strike="noStrike" spc="-100">
                <a:solidFill>
                  <a:srgbClr val="FFFFFF"/>
                </a:solidFill>
                <a:ea typeface="Pretendard SemiBold"/>
              </a:rPr>
              <a:t>만</a:t>
            </a:r>
            <a:r>
              <a:rPr lang="en-US" sz="3600" b="0" i="0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600" b="0" i="0" u="none" strike="noStrike" spc="-100">
                <a:solidFill>
                  <a:srgbClr val="FFFFFF"/>
                </a:solidFill>
                <a:ea typeface="Pretendard SemiBold"/>
              </a:rPr>
              <a:t>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86400" y="6743700"/>
            <a:ext cx="32893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spc="-100">
                <a:solidFill>
                  <a:srgbClr val="466456"/>
                </a:solidFill>
                <a:latin typeface="Pretendard SemiBold"/>
              </a:rPr>
              <a:t>15</a:t>
            </a:r>
            <a:r>
              <a:rPr lang="ko-KR" sz="3600" b="0" i="0" u="none" strike="noStrike" spc="-100">
                <a:solidFill>
                  <a:srgbClr val="466456"/>
                </a:solidFill>
                <a:ea typeface="Pretendard SemiBold"/>
              </a:rPr>
              <a:t>만</a:t>
            </a:r>
            <a:r>
              <a:rPr lang="en-US" sz="3600" b="0" i="0" u="none" strike="noStrike" spc="-100">
                <a:solidFill>
                  <a:srgbClr val="466456"/>
                </a:solidFill>
                <a:latin typeface="Pretendard SemiBold"/>
              </a:rPr>
              <a:t> </a:t>
            </a:r>
            <a:r>
              <a:rPr lang="ko-KR" sz="3600" b="0" i="0" u="none" strike="noStrike" spc="-100">
                <a:solidFill>
                  <a:srgbClr val="466456"/>
                </a:solidFill>
                <a:ea typeface="Pretendard SemiBold"/>
              </a:rPr>
              <a:t>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10700" y="6743700"/>
            <a:ext cx="3441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spc="-100">
                <a:solidFill>
                  <a:srgbClr val="FFFFFF"/>
                </a:solidFill>
                <a:ea typeface="Pretendard SemiBold"/>
              </a:rPr>
              <a:t>공간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00100" y="6743700"/>
            <a:ext cx="3263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spc="-100">
                <a:solidFill>
                  <a:srgbClr val="466456"/>
                </a:solidFill>
                <a:ea typeface="Pretendard SemiBold"/>
              </a:rPr>
              <a:t>시간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124200"/>
            <a:ext cx="5803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Intro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2501900"/>
            <a:ext cx="15278100" cy="941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Intro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133600"/>
            <a:ext cx="5626100" cy="815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Intro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Josefin Sans SemiBold"/>
              </a:rPr>
              <a:t>사고났조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594</Words>
  <Application>Microsoft Office PowerPoint</Application>
  <PresentationFormat>사용자 지정</PresentationFormat>
  <Paragraphs>276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S-Core Dream 4 Regular</vt:lpstr>
      <vt:lpstr>Pretendard Medium</vt:lpstr>
      <vt:lpstr>Pretendard SemiBold</vt:lpstr>
      <vt:lpstr>Josefin Sans SemiBold</vt:lpstr>
      <vt:lpstr>Pretendard Light</vt:lpstr>
      <vt:lpstr>Pretendard Bold</vt:lpstr>
      <vt:lpstr>Pretendard ExtraBold</vt:lpstr>
      <vt:lpstr>Calibri</vt:lpstr>
      <vt:lpstr>Arial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주영 안</cp:lastModifiedBy>
  <cp:revision>4</cp:revision>
  <dcterms:created xsi:type="dcterms:W3CDTF">2006-08-16T00:00:00Z</dcterms:created>
  <dcterms:modified xsi:type="dcterms:W3CDTF">2025-09-19T06:15:21Z</dcterms:modified>
</cp:coreProperties>
</file>